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08" r:id="rId2"/>
    <p:sldId id="384" r:id="rId3"/>
    <p:sldId id="387" r:id="rId4"/>
    <p:sldId id="403" r:id="rId5"/>
    <p:sldId id="389" r:id="rId6"/>
    <p:sldId id="512" r:id="rId7"/>
    <p:sldId id="510" r:id="rId8"/>
    <p:sldId id="475" r:id="rId9"/>
    <p:sldId id="515" r:id="rId10"/>
    <p:sldId id="509" r:id="rId11"/>
    <p:sldId id="511" r:id="rId12"/>
    <p:sldId id="407" r:id="rId13"/>
    <p:sldId id="5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943C"/>
    <a:srgbClr val="EE56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706" autoAdjust="0"/>
    <p:restoredTop sz="83598" autoAdjust="0"/>
  </p:normalViewPr>
  <p:slideViewPr>
    <p:cSldViewPr>
      <p:cViewPr>
        <p:scale>
          <a:sx n="80" d="100"/>
          <a:sy n="80" d="100"/>
        </p:scale>
        <p:origin x="-107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7DBDF-6035-4D5D-8D57-FB1B39291C4A}" type="datetimeFigureOut">
              <a:rPr lang="en-US" smtClean="0"/>
              <a:pPr/>
              <a:t>10/3/2014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612A4-0B13-4856-9EC6-A519419CCD0D}" type="slidenum">
              <a:rPr lang="es-DO" smtClean="0"/>
              <a:pPr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852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wFoXse6W0l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image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3220269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09800"/>
            <a:ext cx="7772177" cy="1829470"/>
          </a:xfrm>
          <a:effectLst>
            <a:outerShdw blurRad="101600" dist="25400" dir="5400000" algn="ctr" rotWithShape="0">
              <a:srgbClr val="000000">
                <a:alpha val="75000"/>
              </a:srgbClr>
            </a:outerShdw>
          </a:effectLst>
        </p:spPr>
        <p:txBody>
          <a:bodyPr lIns="89294" tIns="53576" rIns="89294" bIns="53576">
            <a:normAutofit/>
          </a:bodyPr>
          <a:lstStyle/>
          <a:p>
            <a:pPr algn="l" defTabSz="914145">
              <a:lnSpc>
                <a:spcPct val="90000"/>
              </a:lnSpc>
              <a:defRPr/>
            </a:pPr>
            <a:r>
              <a:rPr lang="es-DO" sz="3300" b="1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sym typeface="Trebuchet MS" pitchFamily="34" charset="0"/>
              </a:rPr>
              <a:t>Un ¨Vistazo¨ a la Problemática  </a:t>
            </a:r>
            <a:r>
              <a:rPr lang="es-DO" sz="3300" b="1" dirty="0" smtClean="0">
                <a:solidFill>
                  <a:srgbClr val="00B050"/>
                </a:solidFill>
                <a:latin typeface="Trebuchet MS" pitchFamily="34" charset="0"/>
                <a:sym typeface="Trebuchet MS" pitchFamily="34" charset="0"/>
              </a:rPr>
              <a:t>Ambiental?</a:t>
            </a:r>
            <a:endParaRPr lang="es-DO" sz="3300" dirty="0" smtClean="0">
              <a:solidFill>
                <a:srgbClr val="00B050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200400" y="5105400"/>
            <a:ext cx="5943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 err="1" smtClean="0">
                <a:latin typeface="+mj-lt"/>
                <a:ea typeface="+mj-ea"/>
                <a:cs typeface="+mj-cs"/>
              </a:rPr>
              <a:t>Innovación</a:t>
            </a:r>
            <a:r>
              <a:rPr lang="en-US" sz="22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200" b="1" dirty="0" err="1" smtClean="0">
                <a:latin typeface="+mj-lt"/>
                <a:ea typeface="+mj-ea"/>
                <a:cs typeface="+mj-cs"/>
              </a:rPr>
              <a:t>Educativa</a:t>
            </a:r>
            <a:r>
              <a:rPr lang="en-US" sz="22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200" b="1" dirty="0" err="1" smtClean="0">
                <a:latin typeface="+mj-lt"/>
                <a:ea typeface="+mj-ea"/>
                <a:cs typeface="+mj-cs"/>
              </a:rPr>
              <a:t>desde</a:t>
            </a:r>
            <a:r>
              <a:rPr lang="en-US" sz="2200" b="1" dirty="0" smtClean="0">
                <a:latin typeface="+mj-lt"/>
                <a:ea typeface="+mj-ea"/>
                <a:cs typeface="+mj-cs"/>
              </a:rPr>
              <a:t> el </a:t>
            </a:r>
            <a:r>
              <a:rPr lang="en-US" sz="2200" b="1" dirty="0" err="1" smtClean="0">
                <a:latin typeface="+mj-lt"/>
                <a:ea typeface="+mj-ea"/>
                <a:cs typeface="+mj-cs"/>
              </a:rPr>
              <a:t>Derecho</a:t>
            </a:r>
            <a:r>
              <a:rPr lang="en-US" sz="22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200" b="1" dirty="0" err="1" smtClean="0">
                <a:latin typeface="+mj-lt"/>
                <a:ea typeface="+mj-ea"/>
                <a:cs typeface="+mj-cs"/>
              </a:rPr>
              <a:t>Ambiental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noProof="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Yomayra</a:t>
            </a:r>
            <a:r>
              <a:rPr lang="en-US" sz="22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J. Martin</a:t>
            </a:r>
            <a:r>
              <a:rPr lang="es-DO" sz="22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ó Soto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sz="22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Abogada-Consultora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sz="2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Escuela de Derecho</a:t>
            </a:r>
            <a:r>
              <a:rPr lang="es-DO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lang="es-DO" sz="2400" noProof="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416749"/>
            <a:ext cx="60960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300" b="1" dirty="0" smtClean="0">
                <a:solidFill>
                  <a:schemeClr val="tx2">
                    <a:lumMod val="75000"/>
                  </a:schemeClr>
                </a:solidFill>
              </a:rPr>
              <a:t>UNIVERSIDAD IBEROAMERICANA</a:t>
            </a:r>
          </a:p>
          <a:p>
            <a:pPr algn="ctr"/>
            <a:r>
              <a:rPr lang="es-DO" sz="2800" b="1" dirty="0" smtClean="0"/>
              <a:t>5ta JORNADA </a:t>
            </a:r>
            <a:r>
              <a:rPr lang="es-DO" sz="2800" b="1" dirty="0" smtClean="0"/>
              <a:t>INNOVACIÓN EDUCATIVA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867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2 de octubre del 2014</a:t>
            </a:r>
          </a:p>
          <a:p>
            <a:r>
              <a:rPr lang="es-DO" dirty="0" smtClean="0"/>
              <a:t>FRI-10 Santo Domingo, D. 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Romper mitos sobre la carrera de Derecho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Integrar estudiantes de varios niveles en la carrera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Descubrir talentos inesperado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Experimentar su nivel de creatividad y en otros casos de ¨auto-limitación¨ 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Confiar en su capacidad de interpretación de conceptos aprendidos desde una óptica artística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Entender los distintos tipos de inteligencia y sus formas de expresión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Empoderar a los estudiantes no sólo de la parte teórica – retórica de la asignatura, sino de una problemática humana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Vincular la realidad dominicana con el contexto global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Evidenciar la diversidad de liderazgo y apreciar su esencia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2000" dirty="0" smtClean="0"/>
              <a:t>Que las emociones deben ser parte de la formación profesional de nuestros jóvenes!</a:t>
            </a:r>
          </a:p>
          <a:p>
            <a:pPr marL="514350" indent="-514350">
              <a:buFont typeface="+mj-lt"/>
              <a:buAutoNum type="arabicPeriod"/>
            </a:pPr>
            <a:endParaRPr lang="es-DO" sz="1800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3800" y="228600"/>
            <a:ext cx="5410200" cy="685800"/>
          </a:xfrm>
        </p:spPr>
        <p:txBody>
          <a:bodyPr>
            <a:normAutofit fontScale="90000"/>
          </a:bodyPr>
          <a:lstStyle/>
          <a:p>
            <a:pPr algn="r"/>
            <a:r>
              <a:rPr lang="es-DO" sz="3600" b="1" dirty="0" smtClean="0">
                <a:solidFill>
                  <a:schemeClr val="bg1"/>
                </a:solidFill>
              </a:rPr>
              <a:t>Experiencia</a:t>
            </a:r>
            <a:r>
              <a:rPr lang="es-DO" sz="3600" b="1" dirty="0" smtClean="0">
                <a:solidFill>
                  <a:schemeClr val="bg1"/>
                </a:solidFill>
              </a:rPr>
              <a:t>… ¿Qué </a:t>
            </a:r>
            <a:r>
              <a:rPr lang="es-DO" sz="3600" b="1" dirty="0" smtClean="0">
                <a:solidFill>
                  <a:schemeClr val="bg1"/>
                </a:solidFill>
              </a:rPr>
              <a:t>logramos?</a:t>
            </a:r>
            <a:r>
              <a:rPr lang="es-DO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txBody>
          <a:bodyPr>
            <a:normAutofit/>
          </a:bodyPr>
          <a:lstStyle/>
          <a:p>
            <a:r>
              <a:rPr lang="es-DO" sz="2800" dirty="0" smtClean="0"/>
              <a:t>Mejorar la Rúbrica con Puntuación por criterio a evaluar. </a:t>
            </a:r>
          </a:p>
          <a:p>
            <a:r>
              <a:rPr lang="es-DO" sz="2800" dirty="0" smtClean="0"/>
              <a:t>Evaluación de Pares previo a Entrega Final.</a:t>
            </a:r>
          </a:p>
          <a:p>
            <a:r>
              <a:rPr lang="es-DO" sz="2800" dirty="0" smtClean="0"/>
              <a:t>Premiación antes de finalizar el cuatrimestre y con premios que incentiven el trabajo.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0" y="152400"/>
            <a:ext cx="5715000" cy="838200"/>
          </a:xfrm>
        </p:spPr>
        <p:txBody>
          <a:bodyPr>
            <a:normAutofit/>
          </a:bodyPr>
          <a:lstStyle/>
          <a:p>
            <a:pPr algn="r"/>
            <a:r>
              <a:rPr lang="es-DO" sz="3600" b="1" dirty="0" smtClean="0">
                <a:solidFill>
                  <a:schemeClr val="bg1"/>
                </a:solidFill>
              </a:rPr>
              <a:t>Oportunidades de Mejora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543800" cy="2438400"/>
          </a:xfrm>
        </p:spPr>
        <p:txBody>
          <a:bodyPr>
            <a:normAutofit/>
          </a:bodyPr>
          <a:lstStyle/>
          <a:p>
            <a:pPr>
              <a:buNone/>
            </a:pPr>
            <a:endParaRPr lang="es-DO" dirty="0" smtClean="0"/>
          </a:p>
          <a:p>
            <a:pPr>
              <a:buNone/>
            </a:pPr>
            <a:r>
              <a:rPr lang="es-DO" dirty="0" smtClean="0"/>
              <a:t>Preguntas?</a:t>
            </a:r>
          </a:p>
          <a:p>
            <a:pPr>
              <a:buNone/>
            </a:pPr>
            <a:endParaRPr lang="es-DO" dirty="0" smtClean="0"/>
          </a:p>
          <a:p>
            <a:pPr algn="r">
              <a:buNone/>
            </a:pPr>
            <a:r>
              <a:rPr lang="es-DO" sz="3500" b="1" dirty="0" smtClean="0">
                <a:solidFill>
                  <a:srgbClr val="002060"/>
                </a:solidFill>
              </a:rPr>
              <a:t>Muchas gracias!!!</a:t>
            </a:r>
          </a:p>
          <a:p>
            <a:endParaRPr lang="es-DO" dirty="0" smtClean="0"/>
          </a:p>
          <a:p>
            <a:endParaRPr lang="es-DO" dirty="0" smtClean="0"/>
          </a:p>
          <a:p>
            <a:endParaRPr lang="es-DO" dirty="0" smtClean="0"/>
          </a:p>
          <a:p>
            <a:endParaRPr lang="es-DO" dirty="0" smtClean="0"/>
          </a:p>
          <a:p>
            <a:endParaRPr lang="en-US" dirty="0"/>
          </a:p>
        </p:txBody>
      </p:sp>
      <p:pic>
        <p:nvPicPr>
          <p:cNvPr id="4" name="Picture 3" descr="untitled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98751"/>
            <a:ext cx="3581400" cy="1482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image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3220269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xfrm>
            <a:off x="75903" y="2513707"/>
            <a:ext cx="7772177" cy="1829470"/>
          </a:xfrm>
          <a:effectLst>
            <a:outerShdw blurRad="101600" dist="25400" dir="5400000" algn="ctr" rotWithShape="0">
              <a:srgbClr val="000000">
                <a:alpha val="75000"/>
              </a:srgbClr>
            </a:outerShdw>
          </a:effectLst>
        </p:spPr>
        <p:txBody>
          <a:bodyPr lIns="89294" tIns="53576" rIns="89294" bIns="53576">
            <a:normAutofit/>
          </a:bodyPr>
          <a:lstStyle/>
          <a:p>
            <a:pPr algn="l" defTabSz="914145">
              <a:lnSpc>
                <a:spcPct val="90000"/>
              </a:lnSpc>
              <a:defRPr/>
            </a:pPr>
            <a:r>
              <a:rPr lang="es-DO" sz="3300" b="1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sym typeface="Trebuchet MS" pitchFamily="34" charset="0"/>
              </a:rPr>
              <a:t>Un ¨Vistazo¨ a la Problemática  </a:t>
            </a:r>
            <a:r>
              <a:rPr lang="es-DO" sz="3300" b="1" dirty="0" smtClean="0">
                <a:solidFill>
                  <a:srgbClr val="00B050"/>
                </a:solidFill>
                <a:latin typeface="Trebuchet MS" pitchFamily="34" charset="0"/>
                <a:sym typeface="Trebuchet MS" pitchFamily="34" charset="0"/>
              </a:rPr>
              <a:t>Ambiental?</a:t>
            </a:r>
            <a:endParaRPr lang="es-DO" sz="3300" dirty="0" smtClean="0">
              <a:solidFill>
                <a:srgbClr val="00B050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429000" y="5105400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100" b="1" dirty="0" err="1" smtClean="0">
                <a:latin typeface="+mj-lt"/>
                <a:ea typeface="+mj-ea"/>
                <a:cs typeface="+mj-cs"/>
              </a:rPr>
              <a:t>Innovación</a:t>
            </a:r>
            <a:r>
              <a:rPr lang="en-US" sz="31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100" b="1" dirty="0" err="1" smtClean="0">
                <a:latin typeface="+mj-lt"/>
                <a:ea typeface="+mj-ea"/>
                <a:cs typeface="+mj-cs"/>
              </a:rPr>
              <a:t>Educativa</a:t>
            </a:r>
            <a:r>
              <a:rPr lang="en-US" sz="31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100" b="1" dirty="0" err="1" smtClean="0">
                <a:latin typeface="+mj-lt"/>
                <a:ea typeface="+mj-ea"/>
                <a:cs typeface="+mj-cs"/>
              </a:rPr>
              <a:t>desde</a:t>
            </a:r>
            <a:r>
              <a:rPr lang="en-US" sz="3100" b="1" dirty="0" smtClean="0">
                <a:latin typeface="+mj-lt"/>
                <a:ea typeface="+mj-ea"/>
                <a:cs typeface="+mj-cs"/>
              </a:rPr>
              <a:t> el </a:t>
            </a:r>
            <a:r>
              <a:rPr lang="en-US" sz="3100" b="1" dirty="0" err="1" smtClean="0">
                <a:latin typeface="+mj-lt"/>
                <a:ea typeface="+mj-ea"/>
                <a:cs typeface="+mj-cs"/>
              </a:rPr>
              <a:t>Derecho</a:t>
            </a:r>
            <a:r>
              <a:rPr lang="en-US" sz="3100" b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100" b="1" dirty="0" err="1" smtClean="0">
                <a:latin typeface="+mj-lt"/>
                <a:ea typeface="+mj-ea"/>
                <a:cs typeface="+mj-cs"/>
              </a:rPr>
              <a:t>Ambiental</a:t>
            </a: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900" noProof="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Yomayra</a:t>
            </a:r>
            <a:r>
              <a:rPr lang="en-US" sz="29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J. Martin</a:t>
            </a:r>
            <a:r>
              <a:rPr lang="es-DO" sz="29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ó Soto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sz="2900" noProof="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Abogada-Consultora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sz="29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Escuela de Derecho </a:t>
            </a:r>
            <a:endParaRPr lang="es-DO" sz="2900" noProof="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152400"/>
            <a:ext cx="5791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300" b="1" dirty="0" smtClean="0">
                <a:solidFill>
                  <a:schemeClr val="tx2">
                    <a:lumMod val="75000"/>
                  </a:schemeClr>
                </a:solidFill>
              </a:rPr>
              <a:t>UNIVERSIDAD IBEROAMERICANA</a:t>
            </a:r>
          </a:p>
          <a:p>
            <a:pPr algn="ctr"/>
            <a:r>
              <a:rPr lang="es-DO" sz="2800" b="1" dirty="0" smtClean="0"/>
              <a:t>JORNADA INNOVACIÓN EDUCATIVA </a:t>
            </a:r>
          </a:p>
          <a:p>
            <a:pPr algn="ctr"/>
            <a:r>
              <a:rPr lang="es-DO" sz="2000" dirty="0" smtClean="0"/>
              <a:t>(2014)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8674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2 de octubre del 2014</a:t>
            </a:r>
          </a:p>
          <a:p>
            <a:r>
              <a:rPr lang="es-DO" dirty="0" smtClean="0"/>
              <a:t>FRI-10 Santo Domingo, D. 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r"/>
            <a:r>
              <a:rPr lang="es-DO" b="1" dirty="0" smtClean="0">
                <a:solidFill>
                  <a:schemeClr val="bg1"/>
                </a:solidFill>
              </a:rPr>
              <a:t>CONTENIDO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Rectangle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505200" cy="34290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DO" sz="2500" dirty="0" smtClean="0"/>
              <a:t>Derecho Ambiental</a:t>
            </a:r>
          </a:p>
          <a:p>
            <a:pPr>
              <a:buFont typeface="Wingdings" pitchFamily="2" charset="2"/>
              <a:buChar char="Ø"/>
            </a:pPr>
            <a:r>
              <a:rPr lang="es-DO" sz="2500" dirty="0" smtClean="0"/>
              <a:t>Consigna y Evaluación del Trabajo Final – Videos</a:t>
            </a:r>
          </a:p>
          <a:p>
            <a:pPr>
              <a:buFont typeface="Wingdings" pitchFamily="2" charset="2"/>
              <a:buChar char="Ø"/>
            </a:pPr>
            <a:r>
              <a:rPr lang="es-DO" sz="2500" dirty="0" smtClean="0"/>
              <a:t>Ejemplo Video</a:t>
            </a:r>
          </a:p>
          <a:p>
            <a:pPr>
              <a:buFont typeface="Wingdings" pitchFamily="2" charset="2"/>
              <a:buChar char="Ø"/>
            </a:pPr>
            <a:r>
              <a:rPr lang="es-DO" sz="2500" dirty="0" smtClean="0"/>
              <a:t>Consideraciones Finales</a:t>
            </a:r>
            <a:endParaRPr lang="en-US" sz="2500" dirty="0" smtClean="0"/>
          </a:p>
        </p:txBody>
      </p:sp>
      <p:pic>
        <p:nvPicPr>
          <p:cNvPr id="12" name="Content Placeholder 5" descr="images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53000" y="1295400"/>
            <a:ext cx="3124200" cy="4419720"/>
          </a:xfrm>
        </p:spPr>
      </p:pic>
      <p:sp>
        <p:nvSpPr>
          <p:cNvPr id="9" name="TextBox 8"/>
          <p:cNvSpPr txBox="1"/>
          <p:nvPr/>
        </p:nvSpPr>
        <p:spPr>
          <a:xfrm>
            <a:off x="3200400" y="60960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Im</a:t>
            </a:r>
            <a:r>
              <a:rPr lang="es-DO" dirty="0" err="1" smtClean="0"/>
              <a:t>ágenes</a:t>
            </a:r>
            <a:r>
              <a:rPr lang="es-DO" dirty="0" smtClean="0"/>
              <a:t>: Google 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>
          <a:xfrm>
            <a:off x="4190256" y="227707"/>
            <a:ext cx="4800824" cy="609451"/>
          </a:xfrm>
        </p:spPr>
        <p:txBody>
          <a:bodyPr lIns="89294" tIns="53576" rIns="89294" bIns="53576">
            <a:normAutofit fontScale="90000"/>
          </a:bodyPr>
          <a:lstStyle/>
          <a:p>
            <a:pPr algn="r" defTabSz="914145"/>
            <a:r>
              <a:rPr lang="es-DO" b="1" dirty="0" smtClean="0">
                <a:solidFill>
                  <a:schemeClr val="bg1"/>
                </a:solidFill>
              </a:rPr>
              <a:t>Derecho Ambiental</a:t>
            </a:r>
          </a:p>
        </p:txBody>
      </p:sp>
      <p:sp>
        <p:nvSpPr>
          <p:cNvPr id="8" name="Rectangle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7338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“…</a:t>
            </a:r>
            <a:r>
              <a:rPr lang="en-US" i="1" dirty="0" err="1" smtClean="0"/>
              <a:t>es</a:t>
            </a:r>
            <a:r>
              <a:rPr lang="en-US" i="1" dirty="0" smtClean="0"/>
              <a:t> </a:t>
            </a: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disciplina</a:t>
            </a:r>
            <a:r>
              <a:rPr lang="en-US" i="1" dirty="0" smtClean="0"/>
              <a:t> transversal , </a:t>
            </a:r>
            <a:r>
              <a:rPr lang="en-US" i="1" dirty="0" err="1" smtClean="0"/>
              <a:t>afecta</a:t>
            </a:r>
            <a:r>
              <a:rPr lang="en-US" i="1" dirty="0" smtClean="0"/>
              <a:t> a </a:t>
            </a:r>
            <a:r>
              <a:rPr lang="en-US" i="1" dirty="0" err="1" smtClean="0"/>
              <a:t>todas</a:t>
            </a:r>
            <a:r>
              <a:rPr lang="en-US" i="1" dirty="0" smtClean="0"/>
              <a:t> </a:t>
            </a:r>
            <a:r>
              <a:rPr lang="en-US" i="1" dirty="0" err="1" smtClean="0"/>
              <a:t>las</a:t>
            </a:r>
            <a:r>
              <a:rPr lang="en-US" i="1" dirty="0" smtClean="0"/>
              <a:t> </a:t>
            </a:r>
            <a:r>
              <a:rPr lang="en-US" i="1" dirty="0" err="1" smtClean="0"/>
              <a:t>ramas</a:t>
            </a:r>
            <a:r>
              <a:rPr lang="en-US" i="1" dirty="0" smtClean="0"/>
              <a:t> del </a:t>
            </a:r>
            <a:r>
              <a:rPr lang="en-US" i="1" dirty="0" err="1" smtClean="0"/>
              <a:t>ordenamiento</a:t>
            </a:r>
            <a:r>
              <a:rPr lang="en-US" i="1" dirty="0" smtClean="0"/>
              <a:t> </a:t>
            </a:r>
            <a:r>
              <a:rPr lang="en-US" i="1" dirty="0" err="1" smtClean="0"/>
              <a:t>jur</a:t>
            </a:r>
            <a:r>
              <a:rPr lang="es-DO" i="1" dirty="0" err="1" smtClean="0"/>
              <a:t>ídico</a:t>
            </a:r>
            <a:r>
              <a:rPr lang="es-DO" i="1" dirty="0" smtClean="0"/>
              <a:t>  y se revela en el objeto de cada una de ellas</a:t>
            </a:r>
            <a:r>
              <a:rPr lang="es-DO" dirty="0" smtClean="0"/>
              <a:t>¨.  (</a:t>
            </a:r>
            <a:r>
              <a:rPr lang="es-DO" dirty="0" err="1" smtClean="0"/>
              <a:t>Ulllate</a:t>
            </a:r>
            <a:r>
              <a:rPr lang="es-DO" dirty="0" smtClean="0"/>
              <a:t>, E) </a:t>
            </a:r>
          </a:p>
          <a:p>
            <a:pPr lvl="1">
              <a:buNone/>
            </a:pPr>
            <a:endParaRPr lang="es-DO" dirty="0" smtClean="0"/>
          </a:p>
          <a:p>
            <a:pPr lvl="1">
              <a:buNone/>
            </a:pPr>
            <a:r>
              <a:rPr lang="es-DO" sz="2200" dirty="0" smtClean="0"/>
              <a:t>(vida, salud, equilibrio ecológico, conservación recursos naturales, paisaje y bienes culturales, desarrollo sostenible)</a:t>
            </a:r>
          </a:p>
          <a:p>
            <a:pPr lvl="1">
              <a:buNone/>
            </a:pPr>
            <a:endParaRPr lang="es-DO" dirty="0" smtClean="0"/>
          </a:p>
          <a:p>
            <a:pPr lvl="1">
              <a:buNone/>
            </a:pPr>
            <a:endParaRPr lang="es-DO" sz="1200" dirty="0" smtClean="0"/>
          </a:p>
          <a:p>
            <a:pPr lvl="1">
              <a:buNone/>
            </a:pPr>
            <a:r>
              <a:rPr lang="es-DO" sz="1200" dirty="0" smtClean="0"/>
              <a:t>Fuente: Manual Centroamericano Derecho Ambiental</a:t>
            </a:r>
            <a:endParaRPr lang="en-US" sz="1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816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s-DO" sz="3200" dirty="0" smtClean="0">
                <a:solidFill>
                  <a:srgbClr val="002060"/>
                </a:solidFill>
              </a:rPr>
              <a:t>¿Cómo </a:t>
            </a:r>
            <a:r>
              <a:rPr lang="es-DO" sz="3200" dirty="0" smtClean="0">
                <a:solidFill>
                  <a:srgbClr val="002060"/>
                </a:solidFill>
              </a:rPr>
              <a:t>veo la Problemática ambiental que intenta resolver el derecho?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3" name="Picture Placeholder 4" descr="imagesYI4DNVB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533400"/>
            <a:ext cx="5833684" cy="4375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>
          <a:xfrm>
            <a:off x="4190256" y="227707"/>
            <a:ext cx="4800824" cy="609451"/>
          </a:xfrm>
        </p:spPr>
        <p:txBody>
          <a:bodyPr lIns="89294" tIns="53576" rIns="89294" bIns="53576">
            <a:normAutofit fontScale="90000"/>
          </a:bodyPr>
          <a:lstStyle/>
          <a:p>
            <a:pPr algn="r" defTabSz="914145"/>
            <a:r>
              <a:rPr lang="es-DO" b="1" dirty="0" smtClean="0">
                <a:solidFill>
                  <a:schemeClr val="bg1"/>
                </a:solidFill>
              </a:rPr>
              <a:t>Consigna Video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s-ES" dirty="0" smtClean="0"/>
              <a:t>Elaboración de un video sobre una problemática</a:t>
            </a:r>
          </a:p>
          <a:p>
            <a:pPr lvl="0">
              <a:buNone/>
            </a:pPr>
            <a:r>
              <a:rPr lang="es-ES" dirty="0" smtClean="0"/>
              <a:t>ambiental local y/o internacional. En el mismo debe</a:t>
            </a:r>
          </a:p>
          <a:p>
            <a:pPr lvl="0">
              <a:buNone/>
            </a:pPr>
            <a:r>
              <a:rPr lang="es-ES" dirty="0" smtClean="0"/>
              <a:t>identificarse los siguientes aspectos: 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s-ES" sz="2600" dirty="0" smtClean="0"/>
              <a:t>Problemática Identificada</a:t>
            </a:r>
          </a:p>
          <a:p>
            <a:pPr lvl="0">
              <a:buFont typeface="Wingdings" pitchFamily="2" charset="2"/>
              <a:buChar char="ü"/>
            </a:pPr>
            <a:r>
              <a:rPr lang="es-ES" sz="2600" dirty="0" smtClean="0"/>
              <a:t>Localidad</a:t>
            </a:r>
            <a:endParaRPr lang="en-US" sz="2600" dirty="0" smtClean="0"/>
          </a:p>
          <a:p>
            <a:pPr lvl="0">
              <a:buFont typeface="Wingdings" pitchFamily="2" charset="2"/>
              <a:buChar char="ü"/>
            </a:pPr>
            <a:r>
              <a:rPr lang="es-ES" sz="2600" dirty="0" smtClean="0"/>
              <a:t>Actores Claves</a:t>
            </a:r>
            <a:endParaRPr lang="en-US" sz="2600" dirty="0" smtClean="0"/>
          </a:p>
          <a:p>
            <a:pPr lvl="0">
              <a:buFont typeface="Wingdings" pitchFamily="2" charset="2"/>
              <a:buChar char="ü"/>
            </a:pPr>
            <a:r>
              <a:rPr lang="es-ES" sz="2600" dirty="0" smtClean="0"/>
              <a:t>Bien Jurídico Tutelado</a:t>
            </a:r>
            <a:endParaRPr lang="en-US" sz="2600" dirty="0" smtClean="0"/>
          </a:p>
          <a:p>
            <a:pPr lvl="0">
              <a:buFont typeface="Wingdings" pitchFamily="2" charset="2"/>
              <a:buChar char="ü"/>
            </a:pPr>
            <a:r>
              <a:rPr lang="es-ES" sz="2600" dirty="0" err="1" smtClean="0"/>
              <a:t>Regulaci</a:t>
            </a:r>
            <a:r>
              <a:rPr lang="es-DO" sz="2600" dirty="0" err="1" smtClean="0"/>
              <a:t>ón</a:t>
            </a:r>
            <a:r>
              <a:rPr lang="es-DO" sz="2600" dirty="0" smtClean="0"/>
              <a:t> Nacional y/o Internacional Violentada</a:t>
            </a:r>
            <a:endParaRPr lang="en-US" sz="2600" dirty="0" smtClean="0"/>
          </a:p>
          <a:p>
            <a:pPr>
              <a:buNone/>
            </a:pPr>
            <a:endParaRPr lang="es-DO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s-DO" dirty="0" smtClean="0"/>
              <a:t>Desmontar la creencia de que el Derecho es una ciencia social sin interacción con la creatividad (método formal)</a:t>
            </a:r>
          </a:p>
          <a:p>
            <a:pPr marL="514350" indent="-514350">
              <a:buAutoNum type="arabicPeriod"/>
            </a:pPr>
            <a:r>
              <a:rPr lang="es-DO" dirty="0" smtClean="0"/>
              <a:t>Vincular los conceptos teóricos aprendidos en clases con la realidad nacional e internacional.  </a:t>
            </a:r>
          </a:p>
          <a:p>
            <a:pPr marL="514350" indent="-514350">
              <a:buAutoNum type="arabicPeriod"/>
            </a:pPr>
            <a:r>
              <a:rPr lang="es-DO" dirty="0" smtClean="0"/>
              <a:t> Estimular el razonamiento sinóptico, aprendizaje colaborativo y el trabajo en equipo.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0" y="152400"/>
            <a:ext cx="5715000" cy="838200"/>
          </a:xfrm>
        </p:spPr>
        <p:txBody>
          <a:bodyPr>
            <a:normAutofit/>
          </a:bodyPr>
          <a:lstStyle/>
          <a:p>
            <a:pPr algn="r"/>
            <a:r>
              <a:rPr lang="es-DO" sz="3600" b="1" dirty="0" smtClean="0">
                <a:solidFill>
                  <a:schemeClr val="bg1"/>
                </a:solidFill>
              </a:rPr>
              <a:t>Objetivos de la Asignación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895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S" b="1" dirty="0" smtClean="0"/>
              <a:t>Video </a:t>
            </a:r>
            <a:r>
              <a:rPr lang="es-ES" dirty="0" smtClean="0"/>
              <a:t>&gt; 20 puntos</a:t>
            </a:r>
          </a:p>
          <a:p>
            <a:pPr lvl="0">
              <a:buNone/>
            </a:pPr>
            <a:r>
              <a:rPr lang="es-ES" dirty="0" smtClean="0"/>
              <a:t>     - Guión </a:t>
            </a:r>
          </a:p>
          <a:p>
            <a:pPr lvl="0">
              <a:buNone/>
            </a:pPr>
            <a:r>
              <a:rPr lang="es-ES" dirty="0" smtClean="0"/>
              <a:t>     - Créditos </a:t>
            </a:r>
          </a:p>
          <a:p>
            <a:pPr lvl="0">
              <a:buNone/>
            </a:pPr>
            <a:r>
              <a:rPr lang="es-ES" dirty="0" smtClean="0"/>
              <a:t>     - Bibliografía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s-ES" b="1" dirty="0" smtClean="0"/>
              <a:t>Resumen Ejecutivo en Word</a:t>
            </a:r>
            <a:r>
              <a:rPr lang="es-ES" dirty="0" smtClean="0"/>
              <a:t>&gt; 10 puntos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0" y="152400"/>
            <a:ext cx="5715000" cy="838200"/>
          </a:xfrm>
        </p:spPr>
        <p:txBody>
          <a:bodyPr>
            <a:normAutofit fontScale="90000"/>
          </a:bodyPr>
          <a:lstStyle/>
          <a:p>
            <a:pPr algn="r"/>
            <a:r>
              <a:rPr lang="es-DO" sz="3600" b="1" dirty="0" smtClean="0">
                <a:solidFill>
                  <a:schemeClr val="bg1"/>
                </a:solidFill>
              </a:rPr>
              <a:t>Distribución de la Puntuación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814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s-ES" sz="4400" dirty="0" smtClean="0"/>
              <a:t>Contenido de Fondo relacionado a los conceptos y  lecciones aprendidas en clase  </a:t>
            </a:r>
            <a:endParaRPr lang="en-US" sz="4400" dirty="0" smtClean="0"/>
          </a:p>
          <a:p>
            <a:pPr lvl="0"/>
            <a:r>
              <a:rPr lang="es-ES" sz="4400" dirty="0" smtClean="0"/>
              <a:t>Vinculación directa de la idea con la solución de la problemática ambiental</a:t>
            </a:r>
          </a:p>
          <a:p>
            <a:pPr lvl="0"/>
            <a:r>
              <a:rPr lang="es-ES" sz="4400" dirty="0" smtClean="0"/>
              <a:t>Referencias Bibliográficas </a:t>
            </a:r>
            <a:endParaRPr lang="en-US" sz="4400" dirty="0" smtClean="0"/>
          </a:p>
          <a:p>
            <a:pPr lvl="0"/>
            <a:r>
              <a:rPr lang="es-ES" sz="4400" dirty="0" smtClean="0"/>
              <a:t>Respeto a los Reglamentos Académicos </a:t>
            </a:r>
            <a:endParaRPr lang="en-US" sz="4400" dirty="0" smtClean="0"/>
          </a:p>
          <a:p>
            <a:pPr lvl="0"/>
            <a:r>
              <a:rPr lang="es-ES" sz="4400" dirty="0" smtClean="0"/>
              <a:t>Originalidad y Creatividad </a:t>
            </a:r>
            <a:endParaRPr lang="en-US" sz="4400" dirty="0" smtClean="0"/>
          </a:p>
          <a:p>
            <a:pPr lvl="0"/>
            <a:r>
              <a:rPr lang="es-ES" sz="4400" dirty="0" smtClean="0"/>
              <a:t>Ortografía y gramática </a:t>
            </a:r>
          </a:p>
          <a:p>
            <a:pPr lvl="0"/>
            <a:endParaRPr lang="es-ES" sz="3300" dirty="0" smtClean="0"/>
          </a:p>
          <a:p>
            <a:pPr lvl="0"/>
            <a:endParaRPr lang="es-ES" sz="3300" dirty="0" smtClean="0"/>
          </a:p>
          <a:p>
            <a:pPr>
              <a:buNone/>
            </a:pPr>
            <a:r>
              <a:rPr lang="es-DO" sz="2800" b="1" dirty="0" smtClean="0"/>
              <a:t>NOTA:</a:t>
            </a:r>
            <a:r>
              <a:rPr lang="es-DO" sz="2800" dirty="0" smtClean="0"/>
              <a:t> Los Videos serán cargados al Canal de YOUTUBE de la Universidad con apoyo del Decanato de Innovación Educativa. </a:t>
            </a:r>
            <a:endParaRPr lang="en-US" sz="2800" dirty="0" smtClean="0"/>
          </a:p>
          <a:p>
            <a:pPr lvl="0">
              <a:buNone/>
            </a:pPr>
            <a:endParaRPr lang="en-US" sz="33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0" y="152400"/>
            <a:ext cx="5715000" cy="838200"/>
          </a:xfrm>
        </p:spPr>
        <p:txBody>
          <a:bodyPr>
            <a:normAutofit/>
          </a:bodyPr>
          <a:lstStyle/>
          <a:p>
            <a:pPr algn="r"/>
            <a:r>
              <a:rPr lang="es-DO" sz="3600" b="1" dirty="0" smtClean="0">
                <a:solidFill>
                  <a:schemeClr val="bg1"/>
                </a:solidFill>
              </a:rPr>
              <a:t>Criterios a Evaluar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imag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2310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1523628" y="532434"/>
            <a:ext cx="0" cy="457646"/>
          </a:xfrm>
          <a:prstGeom prst="line">
            <a:avLst/>
          </a:prstGeom>
          <a:noFill/>
          <a:ln w="27092">
            <a:solidFill>
              <a:srgbClr val="00297C"/>
            </a:solidFill>
            <a:round/>
            <a:headEnd/>
            <a:tailEnd/>
          </a:ln>
          <a:effectLst/>
        </p:spPr>
        <p:txBody>
          <a:bodyPr lIns="64291" tIns="32146" rIns="64291" bIns="32146"/>
          <a:lstStyle/>
          <a:p>
            <a:endParaRPr lang="es-D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0" y="152400"/>
            <a:ext cx="5715000" cy="838200"/>
          </a:xfrm>
        </p:spPr>
        <p:txBody>
          <a:bodyPr>
            <a:normAutofit/>
          </a:bodyPr>
          <a:lstStyle/>
          <a:p>
            <a:pPr algn="r"/>
            <a:r>
              <a:rPr lang="es-DO" sz="3600" dirty="0" smtClean="0">
                <a:solidFill>
                  <a:schemeClr val="bg1"/>
                </a:solidFill>
              </a:rPr>
              <a:t>La ¨Evidencia¨…..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s-DO" dirty="0" smtClean="0"/>
              <a:t>Derecho Ambiental Internacional – Problemática Convenio de Rotterdam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http://youtu.be/wFoXse6W0lg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4015</TotalTime>
  <Words>523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 ¨Vistazo¨ a la Problemática  Ambiental?</vt:lpstr>
      <vt:lpstr>CONTENIDO</vt:lpstr>
      <vt:lpstr>Derecho Ambiental</vt:lpstr>
      <vt:lpstr>¿Cómo veo la Problemática ambiental que intenta resolver el derecho?</vt:lpstr>
      <vt:lpstr>Consigna Video</vt:lpstr>
      <vt:lpstr>Objetivos de la Asignación</vt:lpstr>
      <vt:lpstr>Distribución de la Puntuación</vt:lpstr>
      <vt:lpstr>Criterios a Evaluar </vt:lpstr>
      <vt:lpstr>La ¨Evidencia¨….. </vt:lpstr>
      <vt:lpstr>Experiencia… ¿Qué logramos? </vt:lpstr>
      <vt:lpstr>Oportunidades de Mejora</vt:lpstr>
      <vt:lpstr>PowerPoint Presentation</vt:lpstr>
      <vt:lpstr>Un ¨Vistazo¨ a la Problemática  Ambiental?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 Georgelina Furniel Victoriano</dc:creator>
  <cp:lastModifiedBy>Rosa Maria Cruz Bejaran</cp:lastModifiedBy>
  <cp:revision>391</cp:revision>
  <dcterms:created xsi:type="dcterms:W3CDTF">2006-08-16T00:00:00Z</dcterms:created>
  <dcterms:modified xsi:type="dcterms:W3CDTF">2014-10-03T23:21:40Z</dcterms:modified>
</cp:coreProperties>
</file>