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29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F2FAA6"/>
    <a:srgbClr val="E3E8B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3809" autoAdjust="0"/>
  </p:normalViewPr>
  <p:slideViewPr>
    <p:cSldViewPr>
      <p:cViewPr varScale="1">
        <p:scale>
          <a:sx n="86" d="100"/>
          <a:sy n="86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0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A3FC-B859-4625-9EB5-8BF7B5E40C6E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4446-DE4B-4C8C-9768-8A4B69D2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47785-F7E2-4720-BAAB-A459F3442715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3E944B-8D2D-4F50-922A-627DB222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F485-A4F1-4B63-BE0F-670C3A04A00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544D-2102-41CC-8128-BC5B85B4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2022-7E18-4EFC-83C6-ADB295844FBA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92FA-A32E-49EE-9460-744B25837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B4BC-7C39-44ED-BC8A-A393228894A3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4622-AF1A-4CE2-957B-7B222607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AB87-BAB9-40FD-9DD8-B18C7BFA10C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62AB-2277-4E70-8FE0-CF88D18F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AE4F-0422-4BA5-8AC7-D1D3383B64C3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3129-39A7-4097-A758-BE0E54BF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61AF-EA02-4D86-84E8-D4105AF52D72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EE7A-BDCB-4B12-A281-F76F547F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96DB-3719-4BD7-9E85-2640BE69C638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B050-9B1C-49ED-91EB-7C4D41B3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6D8A-6F6B-493A-A4F0-BDB26F91AF9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A8C3-9583-41C5-8ED6-F67A3EDB6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3E09-F087-403C-8EA0-04DA150677F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9BCB-FA8D-4041-8291-46C5C394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4C4-434F-4D3F-9FEB-682AA471B80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D55C-C017-4391-AB0C-4949B85D3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4F5E-CCFD-48E7-A310-658A859DC22D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98E9-D730-4288-AE57-6BB4863B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14287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EC4E6-C873-449E-A419-70CF1217A70D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DE537-B49A-4D48-93D7-E3BE8954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Content Placeholder 3" descr="PRESENTACION G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952328"/>
          </a:xfrm>
        </p:spPr>
        <p:txBody>
          <a:bodyPr/>
          <a:lstStyle/>
          <a:p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</a:t>
            </a:r>
            <a:r>
              <a:rPr lang="es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</a:t>
            </a:r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Sánchez de Mora Vidal.</a:t>
            </a:r>
          </a:p>
          <a:p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b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Facultad de Negocios CAP CANA</a:t>
            </a:r>
          </a:p>
          <a:p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b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s-DO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Escuelas de Turismo y Mercadeo</a:t>
            </a:r>
          </a:p>
          <a:p>
            <a:pPr algn="r"/>
            <a:endParaRPr lang="es-DO" sz="28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UTILIZACIÓN DE LA HERRAMIENTA FACEBOOK EN CLASES DE TURISMO Y MERCADEO</a:t>
            </a:r>
            <a:r>
              <a:rPr lang="es-DO" dirty="0" smtClean="0"/>
              <a:t/>
            </a:r>
            <a:br>
              <a:rPr lang="es-DO" dirty="0" smtClean="0"/>
            </a:b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660232" cy="53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Otros usos de esta herramienta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23" y="2132856"/>
            <a:ext cx="8229600" cy="4525962"/>
          </a:xfrm>
        </p:spPr>
        <p:txBody>
          <a:bodyPr/>
          <a:lstStyle/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>Es una excelente vía de comunicación </a:t>
            </a:r>
            <a:r>
              <a:rPr lang="es-DO" sz="2400" u="sng" dirty="0" smtClean="0">
                <a:latin typeface="Calibri" pitchFamily="34" charset="0"/>
                <a:cs typeface="Calibri" pitchFamily="34" charset="0"/>
              </a:rPr>
              <a:t>para imprevistos relacionados con la materia (retrasos, cancelaciones, etc.).</a:t>
            </a:r>
          </a:p>
          <a:p>
            <a:pPr lvl="0"/>
            <a:endParaRPr lang="es-DO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>Es una herramienta que permite </a:t>
            </a:r>
            <a:r>
              <a:rPr lang="es-DO" sz="2400" b="1" u="sng" dirty="0" smtClean="0">
                <a:latin typeface="Calibri" pitchFamily="34" charset="0"/>
                <a:cs typeface="Calibri" pitchFamily="34" charset="0"/>
              </a:rPr>
              <a:t>compartir apuntes </a:t>
            </a:r>
            <a:r>
              <a:rPr lang="es-DO" sz="2400" dirty="0" smtClean="0">
                <a:latin typeface="Calibri" pitchFamily="34" charset="0"/>
                <a:cs typeface="Calibri" pitchFamily="34" charset="0"/>
              </a:rPr>
              <a:t>cuando el aula virtual falla o por alguna razón algún el/la estudiante no tiene acceso a la misma.</a:t>
            </a:r>
          </a:p>
          <a:p>
            <a:pPr lvl="0">
              <a:buNone/>
            </a:pPr>
            <a:endParaRPr lang="es-DO" dirty="0" smtClean="0"/>
          </a:p>
          <a:p>
            <a:endParaRPr lang="es-DO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653136"/>
            <a:ext cx="4169654" cy="16215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1268760"/>
            <a:ext cx="8229600" cy="1145282"/>
          </a:xfrm>
        </p:spPr>
        <p:txBody>
          <a:bodyPr/>
          <a:lstStyle/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DO" sz="2400" dirty="0" smtClean="0">
                <a:latin typeface="Calibri" pitchFamily="34" charset="0"/>
                <a:cs typeface="Calibri" pitchFamily="34" charset="0"/>
              </a:rPr>
            </a:br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compartir evidencias de presencia en actividades externas relacionadas con la materia (fotografías, etc.) </a:t>
            </a:r>
            <a:r>
              <a:rPr lang="es-DO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DO" sz="4000" dirty="0" smtClean="0">
                <a:latin typeface="Calibri" pitchFamily="34" charset="0"/>
                <a:cs typeface="Calibri" pitchFamily="34" charset="0"/>
              </a:rPr>
            </a:br>
            <a:endParaRPr lang="es-DO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698" y="2332038"/>
            <a:ext cx="56574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024336"/>
          </a:xfrm>
        </p:spPr>
        <p:txBody>
          <a:bodyPr/>
          <a:lstStyle/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moverse en un entorno alternativo, ágil y rápido de información (promoción de actividades de la propia escuela, etc.).</a:t>
            </a:r>
          </a:p>
          <a:p>
            <a:pPr lvl="0"/>
            <a:endParaRPr lang="es-DO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hacer pequeños foros o conversatorios invitando a </a:t>
            </a:r>
            <a:r>
              <a:rPr lang="es-DO" sz="2400" b="1" dirty="0" smtClean="0">
                <a:latin typeface="Calibri" pitchFamily="34" charset="0"/>
                <a:cs typeface="Calibri" pitchFamily="34" charset="0"/>
              </a:rPr>
              <a:t>personas de otros países a participar, </a:t>
            </a:r>
            <a:r>
              <a:rPr lang="es-DO" sz="2400" dirty="0" smtClean="0">
                <a:latin typeface="Calibri" pitchFamily="34" charset="0"/>
                <a:cs typeface="Calibri" pitchFamily="34" charset="0"/>
              </a:rPr>
              <a:t>por ejemplo, en el análisis de alguna noticia. 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endParaRPr lang="es-DO" dirty="0"/>
          </a:p>
        </p:txBody>
      </p:sp>
      <p:pic>
        <p:nvPicPr>
          <p:cNvPr id="4" name="Picture 3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2828925" cy="16192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0"/>
            <a:ext cx="2127151" cy="5096594"/>
          </a:xfrm>
        </p:spPr>
        <p:txBody>
          <a:bodyPr/>
          <a:lstStyle/>
          <a:p>
            <a:pPr lvl="0"/>
            <a:r>
              <a:rPr lang="es-DO" sz="2400" dirty="0" smtClean="0">
                <a:latin typeface="Calibri" pitchFamily="34" charset="0"/>
                <a:cs typeface="Calibri" pitchFamily="34" charset="0"/>
              </a:rPr>
              <a:t>Interconecta a todos los miembros de los grupos que han seguido usando las páginas, aún después de terminar las asignaturas.</a:t>
            </a:r>
            <a:r>
              <a:rPr lang="es-DO" sz="2400" dirty="0" smtClean="0"/>
              <a:t/>
            </a:r>
            <a:br>
              <a:rPr lang="es-DO" sz="2400" dirty="0" smtClean="0"/>
            </a:br>
            <a:endParaRPr lang="es-DO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56574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04218"/>
            <a:ext cx="8229600" cy="857250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Algunos aspectos negativos 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2969170"/>
          </a:xfrm>
        </p:spPr>
        <p:txBody>
          <a:bodyPr/>
          <a:lstStyle/>
          <a:p>
            <a:r>
              <a:rPr lang="es-DO" sz="2000" dirty="0" smtClean="0">
                <a:latin typeface="Calibri" pitchFamily="34" charset="0"/>
                <a:cs typeface="Calibri" pitchFamily="34" charset="0"/>
              </a:rPr>
              <a:t>Precisa un control diario, ya que </a:t>
            </a:r>
            <a:r>
              <a:rPr lang="es-DO" sz="2000" dirty="0" err="1" smtClean="0">
                <a:latin typeface="Calibri" pitchFamily="34" charset="0"/>
                <a:cs typeface="Calibri" pitchFamily="34" charset="0"/>
              </a:rPr>
              <a:t>l@s</a:t>
            </a:r>
            <a:r>
              <a:rPr lang="es-DO" sz="2000" dirty="0" smtClean="0">
                <a:latin typeface="Calibri" pitchFamily="34" charset="0"/>
                <a:cs typeface="Calibri" pitchFamily="34" charset="0"/>
              </a:rPr>
              <a:t> estudiantes pueden usarlo de manera informal para preguntar cualquier cosa a cualquier hora.</a:t>
            </a:r>
            <a:br>
              <a:rPr lang="es-DO" sz="2000" dirty="0" smtClean="0">
                <a:latin typeface="Calibri" pitchFamily="34" charset="0"/>
                <a:cs typeface="Calibri" pitchFamily="34" charset="0"/>
              </a:rPr>
            </a:br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sz="2000" dirty="0" smtClean="0">
                <a:latin typeface="Calibri" pitchFamily="34" charset="0"/>
                <a:cs typeface="Calibri" pitchFamily="34" charset="0"/>
              </a:rPr>
              <a:t>Se debe limitar el uso durante la clase (profe estoy mirando las noticias!).</a:t>
            </a:r>
            <a:br>
              <a:rPr lang="es-DO" sz="2000" dirty="0" smtClean="0">
                <a:latin typeface="Calibri" pitchFamily="34" charset="0"/>
                <a:cs typeface="Calibri" pitchFamily="34" charset="0"/>
              </a:rPr>
            </a:br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sz="2000" dirty="0" smtClean="0">
                <a:latin typeface="Calibri" pitchFamily="34" charset="0"/>
                <a:cs typeface="Calibri" pitchFamily="34" charset="0"/>
              </a:rPr>
              <a:t>Algunos estudiantes o empresas desean participar para publicitarse, es preciso que sea un grupo cerrado!</a:t>
            </a:r>
          </a:p>
          <a:p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sz="2000" dirty="0" smtClean="0">
                <a:latin typeface="Calibri" pitchFamily="34" charset="0"/>
                <a:cs typeface="Calibri" pitchFamily="34" charset="0"/>
              </a:rPr>
              <a:t>Debe recordarse y vigilarse el uso correcto del lenguaje, aunque sea una herramienta informal no permitir incorrecciones ortográficas y respetar la cortesía y el orden de opiniones y  la tolerancia. </a:t>
            </a:r>
          </a:p>
          <a:p>
            <a:endParaRPr lang="es-DO" dirty="0" smtClean="0"/>
          </a:p>
          <a:p>
            <a:endParaRPr lang="es-DO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857250"/>
          </a:xfrm>
        </p:spPr>
        <p:txBody>
          <a:bodyPr/>
          <a:lstStyle/>
          <a:p>
            <a:r>
              <a:rPr lang="es-DO" dirty="0" smtClean="0"/>
              <a:t>Balance final 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1126"/>
            <a:ext cx="8229600" cy="4608234"/>
          </a:xfrm>
        </p:spPr>
        <p:txBody>
          <a:bodyPr/>
          <a:lstStyle/>
          <a:p>
            <a:r>
              <a:rPr lang="es-DO" sz="2400" dirty="0" smtClean="0">
                <a:latin typeface="Calibri" pitchFamily="34" charset="0"/>
                <a:cs typeface="Calibri" pitchFamily="34" charset="0"/>
              </a:rPr>
              <a:t>Muy positivo, tanto cualitativa como cuantitativamente. </a:t>
            </a:r>
          </a:p>
          <a:p>
            <a:endParaRPr lang="es-DO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sz="2400" dirty="0" smtClean="0">
                <a:latin typeface="Calibri" pitchFamily="34" charset="0"/>
                <a:cs typeface="Calibri" pitchFamily="34" charset="0"/>
              </a:rPr>
              <a:t>Introducción al turismo-20% de la nota final. </a:t>
            </a:r>
          </a:p>
          <a:p>
            <a:endParaRPr lang="es-DO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sz="2400" dirty="0" smtClean="0">
                <a:latin typeface="Calibri" pitchFamily="34" charset="0"/>
                <a:cs typeface="Calibri" pitchFamily="34" charset="0"/>
              </a:rPr>
              <a:t>29 estudiantes. </a:t>
            </a:r>
          </a:p>
          <a:p>
            <a:pPr lvl="1"/>
            <a:r>
              <a:rPr lang="es-DO" sz="1800" dirty="0" smtClean="0">
                <a:latin typeface="Calibri" pitchFamily="34" charset="0"/>
                <a:cs typeface="Calibri" pitchFamily="34" charset="0"/>
              </a:rPr>
              <a:t>7 estudiantes sacaron la máxima nota -20 puntos-</a:t>
            </a:r>
          </a:p>
          <a:p>
            <a:pPr lvl="1"/>
            <a:r>
              <a:rPr lang="es-DO" sz="1800" dirty="0" smtClean="0">
                <a:latin typeface="Calibri" pitchFamily="34" charset="0"/>
                <a:cs typeface="Calibri" pitchFamily="34" charset="0"/>
              </a:rPr>
              <a:t>8 estudiantes entre 15-19 puntos.</a:t>
            </a:r>
          </a:p>
          <a:p>
            <a:pPr lvl="1"/>
            <a:r>
              <a:rPr lang="es-DO" sz="1800" dirty="0" smtClean="0">
                <a:latin typeface="Calibri" pitchFamily="34" charset="0"/>
                <a:cs typeface="Calibri" pitchFamily="34" charset="0"/>
              </a:rPr>
              <a:t>8 estudiantes entre 10 y 14 puntos.</a:t>
            </a:r>
          </a:p>
          <a:p>
            <a:pPr lvl="1"/>
            <a:r>
              <a:rPr lang="es-DO" sz="1800" dirty="0" smtClean="0">
                <a:latin typeface="Calibri" pitchFamily="34" charset="0"/>
                <a:cs typeface="Calibri" pitchFamily="34" charset="0"/>
              </a:rPr>
              <a:t>9 estudiantes sacaron menos de 10 puntos. </a:t>
            </a:r>
          </a:p>
          <a:p>
            <a:pPr lvl="1"/>
            <a:endParaRPr lang="es-DO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s-DO" sz="1800" u="sng" dirty="0" smtClean="0">
                <a:latin typeface="Calibri" pitchFamily="34" charset="0"/>
                <a:cs typeface="Calibri" pitchFamily="34" charset="0"/>
              </a:rPr>
              <a:t>Se registraron entradas todos los días. </a:t>
            </a:r>
            <a:r>
              <a:rPr lang="es-DO" sz="1800" dirty="0" smtClean="0">
                <a:latin typeface="Calibri" pitchFamily="34" charset="0"/>
                <a:cs typeface="Calibri" pitchFamily="34" charset="0"/>
              </a:rPr>
              <a:t>Cada noticia solía tener entre 5 y 10 comentarios. </a:t>
            </a:r>
          </a:p>
          <a:p>
            <a:pPr lvl="1">
              <a:buNone/>
            </a:pPr>
            <a:endParaRPr lang="es-DO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78" y="1161717"/>
            <a:ext cx="8229600" cy="857250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Cualitativo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78" y="1742083"/>
            <a:ext cx="8229600" cy="4525962"/>
          </a:xfrm>
        </p:spPr>
        <p:txBody>
          <a:bodyPr/>
          <a:lstStyle/>
          <a:p>
            <a:r>
              <a:rPr lang="es-DO" sz="2400" dirty="0" err="1" smtClean="0">
                <a:latin typeface="Calibri" pitchFamily="34" charset="0"/>
                <a:cs typeface="Calibri" pitchFamily="34" charset="0"/>
              </a:rPr>
              <a:t>Tod@s</a:t>
            </a:r>
            <a:r>
              <a:rPr lang="es-DO" sz="2400" dirty="0" smtClean="0">
                <a:latin typeface="Calibri" pitchFamily="34" charset="0"/>
                <a:cs typeface="Calibri" pitchFamily="34" charset="0"/>
              </a:rPr>
              <a:t> los estudiantes se sintieron cómodos con esta herramienta. Sintieron que eran un grupo (además que “Introducción al Turismo” es una materia de primer semestre y eso les ayudó a conocerse mejor).</a:t>
            </a:r>
          </a:p>
          <a:p>
            <a:endParaRPr lang="es-DO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ejemp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2613548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371703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 smtClean="0">
                <a:latin typeface="Calibri" pitchFamily="34" charset="0"/>
                <a:cs typeface="Calibri" pitchFamily="34" charset="0"/>
              </a:rPr>
              <a:t>Solidaridad post materia, se donaron los portafolios, carpetas y demás útiles a la escuela Juanillo tras consulta con los y las estudiantes que dieron su ok por este medio.</a:t>
            </a:r>
            <a:endParaRPr lang="es-DO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Otros resultados con otras materias 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3617242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Congresos y Convenciones (octavo semestre)</a:t>
            </a:r>
            <a:br>
              <a:rPr lang="es-DO" dirty="0" smtClean="0">
                <a:latin typeface="Calibri" pitchFamily="34" charset="0"/>
                <a:cs typeface="Calibri" pitchFamily="34" charset="0"/>
              </a:rPr>
            </a:br>
            <a:r>
              <a:rPr lang="es-DO" dirty="0" smtClean="0">
                <a:latin typeface="Calibri" pitchFamily="34" charset="0"/>
                <a:cs typeface="Calibri" pitchFamily="34" charset="0"/>
              </a:rPr>
              <a:t>-10% de la nota final</a:t>
            </a:r>
          </a:p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29 estudiantes 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4 nota completa 10 puntos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15 Entre 5 y 10 puntos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9 menos de 5 puntos</a:t>
            </a:r>
          </a:p>
          <a:p>
            <a:pPr lvl="1"/>
            <a:endParaRPr lang="es-DO" dirty="0"/>
          </a:p>
        </p:txBody>
      </p:sp>
      <p:pic>
        <p:nvPicPr>
          <p:cNvPr id="4" name="Picture 3" descr="images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2457450" cy="18573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428750"/>
            <a:ext cx="9505056" cy="857250"/>
          </a:xfrm>
        </p:spPr>
        <p:txBody>
          <a:bodyPr/>
          <a:lstStyle/>
          <a:p>
            <a:pPr algn="l"/>
            <a:r>
              <a:rPr lang="es-DO" dirty="0" smtClean="0">
                <a:latin typeface="Calibri" pitchFamily="34" charset="0"/>
                <a:cs typeface="Calibri" pitchFamily="34" charset="0"/>
              </a:rPr>
              <a:t>Materia de Comunicación </a:t>
            </a:r>
            <a:r>
              <a:rPr lang="es-DO" dirty="0">
                <a:latin typeface="Calibri" pitchFamily="34" charset="0"/>
                <a:cs typeface="Calibri" pitchFamily="34" charset="0"/>
              </a:rPr>
              <a:t>I</a:t>
            </a:r>
            <a:r>
              <a:rPr lang="es-DO" dirty="0" smtClean="0">
                <a:latin typeface="Calibri" pitchFamily="34" charset="0"/>
                <a:cs typeface="Calibri" pitchFamily="34" charset="0"/>
              </a:rPr>
              <a:t>ntegral de Mercadeo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4265314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Materia electiva profesional (10mo. Semestre)</a:t>
            </a:r>
            <a:br>
              <a:rPr lang="es-DO" dirty="0" smtClean="0">
                <a:latin typeface="Calibri" pitchFamily="34" charset="0"/>
                <a:cs typeface="Calibri" pitchFamily="34" charset="0"/>
              </a:rPr>
            </a:br>
            <a:r>
              <a:rPr lang="es-DO" dirty="0" smtClean="0">
                <a:latin typeface="Calibri" pitchFamily="34" charset="0"/>
                <a:cs typeface="Calibri" pitchFamily="34" charset="0"/>
              </a:rPr>
              <a:t>30% de la nota final. </a:t>
            </a:r>
          </a:p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13 estudiantes 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1 estudiante de 30 puntos.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1 estudiante entre 20 y 29 puntos.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3 estudiantes entre 15 y 19 puntos.</a:t>
            </a:r>
          </a:p>
          <a:p>
            <a:pPr lvl="1"/>
            <a:r>
              <a:rPr lang="es-DO" dirty="0" smtClean="0">
                <a:latin typeface="Calibri" pitchFamily="34" charset="0"/>
                <a:cs typeface="Calibri" pitchFamily="34" charset="0"/>
              </a:rPr>
              <a:t>6 estudiantes menos de 15 puntos (1 de 8, 1 de 10, 4 de 12, 2 de 14).</a:t>
            </a:r>
          </a:p>
          <a:p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0910_625896670778309_2284193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4968552" cy="3846621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b="1" dirty="0" smtClean="0">
                <a:latin typeface="Calibri" pitchFamily="34" charset="0"/>
                <a:cs typeface="Calibri" pitchFamily="34" charset="0"/>
              </a:rPr>
              <a:t>Conclusiones Generales</a:t>
            </a:r>
            <a:endParaRPr lang="es-DO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230244"/>
            <a:ext cx="8229600" cy="4511124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Herramienta útil pero cuesta introducir y moderar el uso.</a:t>
            </a:r>
          </a:p>
          <a:p>
            <a:endParaRPr lang="es-DO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Hay que controlarla diariamente.</a:t>
            </a:r>
          </a:p>
          <a:p>
            <a:endParaRPr lang="es-DO" dirty="0" smtClean="0">
              <a:latin typeface="Calibri" pitchFamily="34" charset="0"/>
              <a:cs typeface="Calibri" pitchFamily="34" charset="0"/>
            </a:endParaRPr>
          </a:p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Hay que separar bien la vida personal y la vida profesional o estudiantil (ningún estudiante se creó un perfil específico para la materia).</a:t>
            </a:r>
          </a:p>
          <a:p>
            <a:endParaRPr lang="es-DO" dirty="0" smtClean="0">
              <a:latin typeface="Calibri" pitchFamily="34" charset="0"/>
              <a:cs typeface="Calibri" pitchFamily="34" charset="0"/>
            </a:endParaRPr>
          </a:p>
          <a:p>
            <a:endParaRPr lang="es-DO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3779912" cy="3528392"/>
          </a:xfrm>
        </p:spPr>
        <p:txBody>
          <a:bodyPr/>
          <a:lstStyle/>
          <a:p>
            <a:r>
              <a:rPr lang="es-DO" sz="3200" dirty="0" smtClean="0">
                <a:latin typeface="Calibri" pitchFamily="34" charset="0"/>
                <a:cs typeface="Calibri" pitchFamily="34" charset="0"/>
              </a:rPr>
              <a:t>Seguimos en contacto </a:t>
            </a:r>
            <a:r>
              <a:rPr lang="es-DO" sz="3200" dirty="0" err="1" smtClean="0">
                <a:latin typeface="Calibri" pitchFamily="34" charset="0"/>
                <a:cs typeface="Calibri" pitchFamily="34" charset="0"/>
              </a:rPr>
              <a:t>compañer@s</a:t>
            </a:r>
            <a:r>
              <a:rPr lang="es-DO" sz="3200" dirty="0" smtClean="0">
                <a:latin typeface="Calibri" pitchFamily="34" charset="0"/>
                <a:cs typeface="Calibri" pitchFamily="34" charset="0"/>
              </a:rPr>
              <a:t>!</a:t>
            </a:r>
            <a:br>
              <a:rPr lang="es-DO" sz="3200" dirty="0" smtClean="0">
                <a:latin typeface="Calibri" pitchFamily="34" charset="0"/>
                <a:cs typeface="Calibri" pitchFamily="34" charset="0"/>
              </a:rPr>
            </a:br>
            <a:r>
              <a:rPr lang="es-DO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DO" sz="3200" dirty="0" smtClean="0">
                <a:latin typeface="Calibri" pitchFamily="34" charset="0"/>
                <a:cs typeface="Calibri" pitchFamily="34" charset="0"/>
              </a:rPr>
            </a:br>
            <a:r>
              <a:rPr lang="es-DO" sz="2400" dirty="0" smtClean="0">
                <a:latin typeface="Calibri" pitchFamily="34" charset="0"/>
                <a:cs typeface="Calibri" pitchFamily="34" charset="0"/>
              </a:rPr>
              <a:t>m.sanchez6@unibe.edu.do</a:t>
            </a:r>
            <a:endParaRPr lang="es-DO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5" descr="memes17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24744"/>
            <a:ext cx="4464496" cy="4464496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168352" cy="4464496"/>
          </a:xfrm>
        </p:spPr>
        <p:txBody>
          <a:bodyPr/>
          <a:lstStyle/>
          <a:p>
            <a:r>
              <a:rPr lang="es-DO" sz="3000" dirty="0" smtClean="0">
                <a:latin typeface="Calibri" pitchFamily="34" charset="0"/>
                <a:cs typeface="Calibri" pitchFamily="34" charset="0"/>
              </a:rPr>
              <a:t>En el contexto actual es complicado impartir docencia compitiendo con las nuevas tecnologías y redes sociales….</a:t>
            </a:r>
            <a:endParaRPr lang="es-DO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10372181_10152535704333287_61562528303282866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3960440" cy="528058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358033" cy="4952578"/>
          </a:xfrm>
        </p:spPr>
        <p:txBody>
          <a:bodyPr/>
          <a:lstStyle/>
          <a:p>
            <a:r>
              <a:rPr lang="es-DO" sz="2000" dirty="0" smtClean="0">
                <a:latin typeface="Calibri" pitchFamily="34" charset="0"/>
                <a:cs typeface="Calibri" pitchFamily="34" charset="0"/>
              </a:rPr>
              <a:t>La herramienta de Facebook ha revolucionado el mundo de las redes sociales, sus usuarios se cuentan por miles y precisamente en la franja de edad de nuestro estudiantado es la que con más frecuencia y entusiasmo se utiliza. </a:t>
            </a:r>
            <a:br>
              <a:rPr lang="es-DO" sz="2000" dirty="0" smtClean="0">
                <a:latin typeface="Calibri" pitchFamily="34" charset="0"/>
                <a:cs typeface="Calibri" pitchFamily="34" charset="0"/>
              </a:rPr>
            </a:br>
            <a:endParaRPr lang="es-DO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nueva relig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184576" cy="5184576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6336704" cy="857250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Con la filosofía de…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Sinopuedescontrastusenemigosuneteael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832648" cy="521349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7200800" cy="857250"/>
          </a:xfrm>
        </p:spPr>
        <p:txBody>
          <a:bodyPr/>
          <a:lstStyle/>
          <a:p>
            <a:r>
              <a:rPr lang="es-DO" dirty="0" smtClean="0"/>
              <a:t>Usamos el </a:t>
            </a:r>
            <a:r>
              <a:rPr lang="es-DO" dirty="0"/>
              <a:t>F</a:t>
            </a:r>
            <a:r>
              <a:rPr lang="es-DO" dirty="0" smtClean="0"/>
              <a:t>acebook en la clase! 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2"/>
          </a:xfrm>
        </p:spPr>
        <p:txBody>
          <a:bodyPr/>
          <a:lstStyle/>
          <a:p>
            <a:r>
              <a:rPr lang="es-DO" sz="2400" dirty="0" smtClean="0">
                <a:latin typeface="Calibri" pitchFamily="34" charset="0"/>
                <a:cs typeface="Calibri" pitchFamily="34" charset="0"/>
              </a:rPr>
              <a:t>Facilidades que ofrece esta herramienta:</a:t>
            </a:r>
          </a:p>
          <a:p>
            <a:pPr marL="514350" indent="-514350">
              <a:buFont typeface="+mj-lt"/>
              <a:buAutoNum type="arabicPeriod"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No hay que explicar su funcionamiento (lo saben de sobra!)</a:t>
            </a:r>
          </a:p>
          <a:p>
            <a:pPr marL="514350" indent="-514350">
              <a:buFont typeface="+mj-lt"/>
              <a:buAutoNum type="arabicPeriod"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Es dinámica y permite compartir noticias y comentarlas.</a:t>
            </a:r>
          </a:p>
          <a:p>
            <a:pPr marL="514350" indent="-514350">
              <a:buFont typeface="+mj-lt"/>
              <a:buAutoNum type="arabicPeriod"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contar rápidamente el número de intervenciones, </a:t>
            </a:r>
            <a:r>
              <a:rPr lang="es-DO" sz="2400" dirty="0" err="1" smtClean="0">
                <a:latin typeface="Calibri" pitchFamily="34" charset="0"/>
                <a:cs typeface="Calibri" pitchFamily="34" charset="0"/>
              </a:rPr>
              <a:t>likes</a:t>
            </a:r>
            <a:r>
              <a:rPr lang="es-DO" sz="2400" dirty="0" smtClean="0">
                <a:latin typeface="Calibri" pitchFamily="34" charset="0"/>
                <a:cs typeface="Calibri" pitchFamily="34" charset="0"/>
              </a:rPr>
              <a:t> y post de cada usuario.</a:t>
            </a:r>
          </a:p>
          <a:p>
            <a:pPr marL="514350" indent="-514350">
              <a:buFont typeface="+mj-lt"/>
              <a:buAutoNum type="arabicPeriod"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incluir fotografías, videos y otros elementos interactivos.</a:t>
            </a:r>
          </a:p>
          <a:p>
            <a:pPr marL="514350" indent="-514350">
              <a:buFont typeface="+mj-lt"/>
              <a:buAutoNum type="arabicPeriod"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Permite una comunicación fluida(chat) entre sus</a:t>
            </a:r>
          </a:p>
          <a:p>
            <a:pPr marL="514350" indent="-514350">
              <a:buNone/>
            </a:pPr>
            <a:r>
              <a:rPr lang="es-DO" sz="2400" dirty="0" smtClean="0">
                <a:latin typeface="Calibri" pitchFamily="34" charset="0"/>
                <a:cs typeface="Calibri" pitchFamily="34" charset="0"/>
              </a:rPr>
              <a:t>	 miembros (evitamos rumores).</a:t>
            </a:r>
          </a:p>
          <a:p>
            <a:pPr marL="514350" indent="-514350">
              <a:buFont typeface="+mj-lt"/>
              <a:buAutoNum type="arabicPeriod"/>
            </a:pPr>
            <a:endParaRPr lang="es-DO" dirty="0" smtClean="0"/>
          </a:p>
          <a:p>
            <a:pPr marL="514350" indent="-514350">
              <a:buFont typeface="+mj-lt"/>
              <a:buAutoNum type="arabicPeriod"/>
            </a:pPr>
            <a:endParaRPr lang="es-DO" dirty="0"/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450912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12" y="1124744"/>
            <a:ext cx="8229600" cy="857250"/>
          </a:xfrm>
        </p:spPr>
        <p:txBody>
          <a:bodyPr/>
          <a:lstStyle/>
          <a:p>
            <a:r>
              <a:rPr lang="es-DO" dirty="0" smtClean="0">
                <a:latin typeface="Calibri" pitchFamily="34" charset="0"/>
                <a:cs typeface="Calibri" pitchFamily="34" charset="0"/>
              </a:rPr>
              <a:t>Condiciones y premisas de uso en clase </a:t>
            </a:r>
            <a:endParaRPr lang="es-D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229600" cy="4525962"/>
          </a:xfrm>
        </p:spPr>
        <p:txBody>
          <a:bodyPr/>
          <a:lstStyle/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Todos los componentes de la clase deberán crearse un usuario de Facebook o usar el suyo personal (tienen 24 hrs para hacerlo!).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Todas las personas deben solicitar entrar en un grupo privado cuya moderadora es la profesora.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Cada semana, todos los y las alumnas deberán buscar y compartir noticias de relevancia relacionadas con los contenidos vistos en clase esa semana. 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Aquellas personas que no publican noticias</a:t>
            </a:r>
            <a:r>
              <a:rPr lang="es-DO" sz="2000" b="1" u="sng" dirty="0" smtClean="0">
                <a:latin typeface="Calibri" pitchFamily="34" charset="0"/>
                <a:cs typeface="Calibri" pitchFamily="34" charset="0"/>
              </a:rPr>
              <a:t>, deben comentar las publicaciones </a:t>
            </a:r>
            <a:r>
              <a:rPr lang="es-DO" sz="2000" dirty="0" smtClean="0">
                <a:latin typeface="Calibri" pitchFamily="34" charset="0"/>
                <a:cs typeface="Calibri" pitchFamily="34" charset="0"/>
              </a:rPr>
              <a:t>de sus compañeras y compañeros. </a:t>
            </a:r>
          </a:p>
          <a:p>
            <a:pPr lvl="0">
              <a:buNone/>
            </a:pPr>
            <a:r>
              <a:rPr lang="es-DO" dirty="0" smtClean="0"/>
              <a:t/>
            </a:r>
            <a:br>
              <a:rPr lang="es-DO" dirty="0" smtClean="0"/>
            </a:br>
            <a:endParaRPr lang="es-DO" dirty="0" smtClean="0"/>
          </a:p>
          <a:p>
            <a:pPr>
              <a:buNone/>
            </a:pPr>
            <a:endParaRPr lang="es-DO" dirty="0"/>
          </a:p>
        </p:txBody>
      </p:sp>
      <p:pic>
        <p:nvPicPr>
          <p:cNvPr id="4" name="Picture 3" descr="images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7094" y="5363010"/>
            <a:ext cx="2266906" cy="17133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3761258"/>
          </a:xfrm>
        </p:spPr>
        <p:txBody>
          <a:bodyPr/>
          <a:lstStyle/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Cada semana en clase se hace un resumen de las noticias publicadas, las más comentadas, y se refresca en clase los puntos tratados en el </a:t>
            </a:r>
            <a:r>
              <a:rPr lang="es-DO" sz="2000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s-DO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Cada estudiante tiene XX puntos de su nota final por participación, se cuenta tanto las noticias publicadas como los comentarios (coherentes y argumentados) de sus </a:t>
            </a:r>
            <a:r>
              <a:rPr lang="es-DO" sz="2000" dirty="0" err="1" smtClean="0">
                <a:latin typeface="Calibri" pitchFamily="34" charset="0"/>
                <a:cs typeface="Calibri" pitchFamily="34" charset="0"/>
              </a:rPr>
              <a:t>compañer@s</a:t>
            </a:r>
            <a:r>
              <a:rPr lang="es-DO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0"/>
            <a:endParaRPr lang="es-DO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DO" sz="2000" dirty="0" smtClean="0">
                <a:latin typeface="Calibri" pitchFamily="34" charset="0"/>
                <a:cs typeface="Calibri" pitchFamily="34" charset="0"/>
              </a:rPr>
              <a:t>Debe existir un mínimo de XX publicaciones para llegar a la nota máxima (incluyendo publicaciones propias o comentarios de otras publicaciones) (los </a:t>
            </a:r>
            <a:r>
              <a:rPr lang="es-DO" sz="2000" dirty="0" err="1" smtClean="0">
                <a:latin typeface="Calibri" pitchFamily="34" charset="0"/>
                <a:cs typeface="Calibri" pitchFamily="34" charset="0"/>
              </a:rPr>
              <a:t>likes</a:t>
            </a:r>
            <a:r>
              <a:rPr lang="es-DO" sz="2000" dirty="0" smtClean="0">
                <a:latin typeface="Calibri" pitchFamily="34" charset="0"/>
                <a:cs typeface="Calibri" pitchFamily="34" charset="0"/>
              </a:rPr>
              <a:t> no tienen valor).</a:t>
            </a:r>
            <a:endParaRPr lang="es-DO" sz="2000" dirty="0"/>
          </a:p>
        </p:txBody>
      </p:sp>
      <p:pic>
        <p:nvPicPr>
          <p:cNvPr id="4" name="Picture 3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16657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684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UTILIZACIÓN DE LA HERRAMIENTA FACEBOOK EN CLASES DE TURISMO Y MERCADEO </vt:lpstr>
      <vt:lpstr>PowerPoint Presentation</vt:lpstr>
      <vt:lpstr>En el contexto actual es complicado impartir docencia compitiendo con las nuevas tecnologías y redes sociales….</vt:lpstr>
      <vt:lpstr>La herramienta de Facebook ha revolucionado el mundo de las redes sociales, sus usuarios se cuentan por miles y precisamente en la franja de edad de nuestro estudiantado es la que con más frecuencia y entusiasmo se utiliza.  </vt:lpstr>
      <vt:lpstr>Con la filosofía de…</vt:lpstr>
      <vt:lpstr>Usamos el Facebook en la clase! </vt:lpstr>
      <vt:lpstr>Condiciones y premisas de uso en clase </vt:lpstr>
      <vt:lpstr>PowerPoint Presentation</vt:lpstr>
      <vt:lpstr>PowerPoint Presentation</vt:lpstr>
      <vt:lpstr>PowerPoint Presentation</vt:lpstr>
      <vt:lpstr>Otros usos de esta herramienta</vt:lpstr>
      <vt:lpstr> Permite compartir evidencias de presencia en actividades externas relacionadas con la materia (fotografías, etc.)  </vt:lpstr>
      <vt:lpstr>PowerPoint Presentation</vt:lpstr>
      <vt:lpstr>Interconecta a todos los miembros de los grupos que han seguido usando las páginas, aún después de terminar las asignaturas. </vt:lpstr>
      <vt:lpstr>Algunos aspectos negativos </vt:lpstr>
      <vt:lpstr>Balance final </vt:lpstr>
      <vt:lpstr>Cualitativo</vt:lpstr>
      <vt:lpstr>Otros resultados con otras materias </vt:lpstr>
      <vt:lpstr>Materia de Comunicación Integral de Mercadeo</vt:lpstr>
      <vt:lpstr>Conclusiones Generales</vt:lpstr>
      <vt:lpstr>Seguimos en contacto compañer@s!  m.sanchez6@unibe.edu.do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αλεξανδρος μπαρτζας</dc:creator>
  <cp:lastModifiedBy>Rosa Maria Cruz Bejaran</cp:lastModifiedBy>
  <cp:revision>336</cp:revision>
  <dcterms:created xsi:type="dcterms:W3CDTF">2010-04-22T16:39:39Z</dcterms:created>
  <dcterms:modified xsi:type="dcterms:W3CDTF">2014-10-03T20:49:36Z</dcterms:modified>
</cp:coreProperties>
</file>